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1"/>
  </p:notes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300" r:id="rId19"/>
    <p:sldId id="293" r:id="rId20"/>
    <p:sldId id="267" r:id="rId21"/>
    <p:sldId id="281" r:id="rId22"/>
    <p:sldId id="277" r:id="rId23"/>
    <p:sldId id="273" r:id="rId24"/>
    <p:sldId id="301" r:id="rId25"/>
    <p:sldId id="260" r:id="rId26"/>
    <p:sldId id="262" r:id="rId27"/>
    <p:sldId id="261"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81"/>
            <p14:sldId id="277"/>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6"/>
    <p:restoredTop sz="80263"/>
  </p:normalViewPr>
  <p:slideViewPr>
    <p:cSldViewPr snapToGrid="0" snapToObjects="1">
      <p:cViewPr>
        <p:scale>
          <a:sx n="71" d="100"/>
          <a:sy n="71" d="100"/>
        </p:scale>
        <p:origin x="696" y="568"/>
      </p:cViewPr>
      <p:guideLst>
        <p:guide orient="horz" pos="2160"/>
        <p:guide pos="3840"/>
      </p:guideLst>
    </p:cSldViewPr>
  </p:slideViewPr>
  <p:outlineViewPr>
    <p:cViewPr>
      <p:scale>
        <a:sx n="33" d="100"/>
        <a:sy n="33" d="100"/>
      </p:scale>
      <p:origin x="0" y="0"/>
    </p:cViewPr>
  </p:outlineViewPr>
  <p:notesTextViewPr>
    <p:cViewPr>
      <p:scale>
        <a:sx n="190" d="100"/>
        <a:sy n="19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2/25/16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 what’s scheme.</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a:t>
            </a:r>
            <a:r>
              <a:rPr lang="en-US" dirty="0" smtClean="0"/>
              <a:t>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r>
              <a:rPr lang="en-US" dirty="0" smtClean="0"/>
              <a:t>Everybody</a:t>
            </a:r>
            <a:r>
              <a:rPr lang="en-US" baseline="0" dirty="0" smtClean="0"/>
              <a:t> has own ideas. Big journal is good, many cited publication is also good. 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9" Type="http://schemas.openxmlformats.org/officeDocument/2006/relationships/image" Target="../media/image25.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8.tiff"/><Relationship Id="rId9" Type="http://schemas.openxmlformats.org/officeDocument/2006/relationships/image" Target="../media/image49.tiff"/><Relationship Id="rId10" Type="http://schemas.openxmlformats.org/officeDocument/2006/relationships/image" Target="../media/image50.tiff"/></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61.tiff"/><Relationship Id="rId12" Type="http://schemas.openxmlformats.org/officeDocument/2006/relationships/image" Target="../media/image62.tiff"/><Relationship Id="rId13"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tiff"/><Relationship Id="rId4" Type="http://schemas.openxmlformats.org/officeDocument/2006/relationships/image" Target="../media/image54.tiff"/><Relationship Id="rId5" Type="http://schemas.openxmlformats.org/officeDocument/2006/relationships/image" Target="../media/image55.tiff"/><Relationship Id="rId6" Type="http://schemas.openxmlformats.org/officeDocument/2006/relationships/image" Target="../media/image56.tiff"/><Relationship Id="rId7" Type="http://schemas.openxmlformats.org/officeDocument/2006/relationships/image" Target="../media/image57.tiff"/><Relationship Id="rId8" Type="http://schemas.openxmlformats.org/officeDocument/2006/relationships/image" Target="../media/image58.tiff"/><Relationship Id="rId9" Type="http://schemas.openxmlformats.org/officeDocument/2006/relationships/image" Target="../media/image59.tiff"/><Relationship Id="rId10" Type="http://schemas.openxmlformats.org/officeDocument/2006/relationships/image" Target="../media/image6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a:t>
            </a:r>
            <a:r>
              <a:rPr lang="en-US" sz="2800" dirty="0" smtClean="0"/>
              <a:t>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1236" y="2530178"/>
            <a:ext cx="10671328" cy="390570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36900" y="4779823"/>
            <a:ext cx="1960043" cy="136016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852340368"/>
              </p:ext>
            </p:extLst>
          </p:nvPr>
        </p:nvGraphicFramePr>
        <p:xfrm>
          <a:off x="8440945" y="4549133"/>
          <a:ext cx="2784930" cy="1854200"/>
        </p:xfrm>
        <a:graphic>
          <a:graphicData uri="http://schemas.openxmlformats.org/drawingml/2006/table">
            <a:tbl>
              <a:tblPr firstRow="1" bandRow="1">
                <a:tableStyleId>{5C22544A-7EE6-4342-B048-85BDC9FD1C3A}</a:tableStyleId>
              </a:tblPr>
              <a:tblGrid>
                <a:gridCol w="1392465"/>
                <a:gridCol w="1392465"/>
              </a:tblGrid>
              <a:tr h="370840">
                <a:tc>
                  <a:txBody>
                    <a:bodyPr/>
                    <a:lstStyle/>
                    <a:p>
                      <a:r>
                        <a:rPr lang="en-US" dirty="0" smtClean="0"/>
                        <a:t>bins</a:t>
                      </a:r>
                      <a:endParaRPr lang="en-US" dirty="0"/>
                    </a:p>
                  </a:txBody>
                  <a:tcPr/>
                </a:tc>
                <a:tc>
                  <a:txBody>
                    <a:bodyPr/>
                    <a:lstStyle/>
                    <a:p>
                      <a:r>
                        <a:rPr lang="en-US" dirty="0" smtClean="0"/>
                        <a:t>counts</a:t>
                      </a:r>
                      <a:endParaRPr lang="en-US" dirty="0"/>
                    </a:p>
                  </a:txBody>
                  <a:tcPr/>
                </a:tc>
              </a:tr>
              <a:tr h="370840">
                <a:tc>
                  <a:txBody>
                    <a:bodyPr/>
                    <a:lstStyle/>
                    <a:p>
                      <a:r>
                        <a:rPr lang="en-US" dirty="0" smtClean="0"/>
                        <a:t>0</a:t>
                      </a:r>
                      <a:r>
                        <a:rPr lang="en-US" baseline="0" dirty="0" smtClean="0"/>
                        <a:t> - 2</a:t>
                      </a:r>
                      <a:endParaRPr lang="en-US" dirty="0"/>
                    </a:p>
                  </a:txBody>
                  <a:tcPr/>
                </a:tc>
                <a:tc>
                  <a:txBody>
                    <a:bodyPr/>
                    <a:lstStyle/>
                    <a:p>
                      <a:r>
                        <a:rPr lang="en-US" dirty="0" smtClean="0"/>
                        <a:t>5554</a:t>
                      </a:r>
                      <a:endParaRPr lang="en-US" dirty="0"/>
                    </a:p>
                  </a:txBody>
                  <a:tcPr/>
                </a:tc>
              </a:tr>
              <a:tr h="370840">
                <a:tc>
                  <a:txBody>
                    <a:bodyPr/>
                    <a:lstStyle/>
                    <a:p>
                      <a:r>
                        <a:rPr lang="en-US" dirty="0" smtClean="0"/>
                        <a:t>2</a:t>
                      </a:r>
                      <a:r>
                        <a:rPr lang="en-US" baseline="0" dirty="0" smtClean="0"/>
                        <a:t> - 4</a:t>
                      </a:r>
                      <a:endParaRPr lang="en-US" dirty="0"/>
                    </a:p>
                  </a:txBody>
                  <a:tcPr/>
                </a:tc>
                <a:tc>
                  <a:txBody>
                    <a:bodyPr/>
                    <a:lstStyle/>
                    <a:p>
                      <a:r>
                        <a:rPr lang="en-US" dirty="0" smtClean="0"/>
                        <a:t>1948</a:t>
                      </a:r>
                      <a:endParaRPr lang="en-US" dirty="0"/>
                    </a:p>
                  </a:txBody>
                  <a:tcPr/>
                </a:tc>
              </a:tr>
              <a:tr h="370840">
                <a:tc>
                  <a:txBody>
                    <a:bodyPr/>
                    <a:lstStyle/>
                    <a:p>
                      <a:r>
                        <a:rPr lang="en-US" dirty="0" smtClean="0"/>
                        <a:t>4 - 16</a:t>
                      </a:r>
                      <a:endParaRPr lang="en-US" dirty="0"/>
                    </a:p>
                  </a:txBody>
                  <a:tcPr/>
                </a:tc>
                <a:tc>
                  <a:txBody>
                    <a:bodyPr/>
                    <a:lstStyle/>
                    <a:p>
                      <a:r>
                        <a:rPr lang="en-US" dirty="0" smtClean="0"/>
                        <a:t>808</a:t>
                      </a:r>
                      <a:endParaRPr lang="en-US" dirty="0"/>
                    </a:p>
                  </a:txBody>
                  <a:tcPr/>
                </a:tc>
              </a:tr>
              <a:tr h="370840">
                <a:tc>
                  <a:txBody>
                    <a:bodyPr/>
                    <a:lstStyle/>
                    <a:p>
                      <a:r>
                        <a:rPr lang="en-US" dirty="0" smtClean="0"/>
                        <a:t>16</a:t>
                      </a:r>
                      <a:r>
                        <a:rPr lang="en-US" baseline="0" dirty="0" smtClean="0"/>
                        <a:t> above</a:t>
                      </a:r>
                      <a:endParaRPr lang="en-US" dirty="0"/>
                    </a:p>
                  </a:txBody>
                  <a:tcPr/>
                </a:tc>
                <a:tc>
                  <a:txBody>
                    <a:bodyPr/>
                    <a:lstStyle/>
                    <a:p>
                      <a:r>
                        <a:rPr lang="en-US" dirty="0" smtClean="0"/>
                        <a:t>62</a:t>
                      </a:r>
                      <a:endParaRPr lang="en-US" dirty="0"/>
                    </a:p>
                  </a:txBody>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14</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16</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17</a:t>
            </a:fld>
            <a:endParaRPr lang="en-US"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18</a:t>
            </a:fld>
            <a:endParaRPr lang="en-US"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19</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20</a:t>
            </a:fld>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ACM Human Factors in Computing Systems,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"Information Visualization in Affective User Studies", The IEEE Visual Analytics Science and Technology, IEEE Information Visualization, and IEEE Scientific Visualization,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The twelfth annual IEEE Conference on Technologies for Homeland Security,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1029436"/>
            <a:ext cx="3719513" cy="1169550"/>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"Design Principles: Information Visualization in User Studies", Proceedings of the 2015 US-Korea Conference on Science, Technology and Entrepreneurship, UKC 2015 Atlanta, </a:t>
            </a:r>
            <a:r>
              <a:rPr lang="en-US" sz="900" dirty="0" smtClean="0">
                <a:solidFill>
                  <a:schemeClr val="bg1">
                    <a:lumMod val="50000"/>
                    <a:lumOff val="50000"/>
                  </a:schemeClr>
                </a:solidFill>
              </a:rPr>
              <a:t>GA</a:t>
            </a: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"Interfacing Information with Mixed Methods", Proceedings of the 2014 US-Korea Conference on Science, Technology and Entrepreneurship, UKC 2014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1028967"/>
            <a:ext cx="3263441" cy="1170019"/>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a:t>
            </a:r>
            <a:r>
              <a:rPr lang="en-US" sz="1000" dirty="0" smtClean="0">
                <a:solidFill>
                  <a:schemeClr val="bg1"/>
                </a:solidFill>
              </a:rPr>
              <a:t>PhD Student Association Officer</a:t>
            </a: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720986"/>
            <a:ext cx="388590" cy="231143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6"/>
            <a:ext cx="1584486"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6"/>
            <a:ext cx="1652194"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6"/>
            <a:ext cx="3796190"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26</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linds(horizontal)">
                                      <p:cBhvr>
                                        <p:cTn id="14" dur="500"/>
                                        <p:tgtEl>
                                          <p:spTgt spid="1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par>
                          <p:cTn id="33" fill="hold">
                            <p:stCondLst>
                              <p:cond delay="500"/>
                            </p:stCondLst>
                            <p:childTnLst>
                              <p:par>
                                <p:cTn id="34" presetID="5" presetClass="entr" presetSubtype="1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checkerboard(across)">
                                      <p:cBhvr>
                                        <p:cTn id="36" dur="1000"/>
                                        <p:tgtEl>
                                          <p:spTgt spid="35"/>
                                        </p:tgtEl>
                                      </p:cBhvr>
                                    </p:animEffect>
                                  </p:childTnLst>
                                </p:cTn>
                              </p:par>
                              <p:par>
                                <p:cTn id="37" presetID="5"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heckerboard(across)">
                                      <p:cBhvr>
                                        <p:cTn id="39" dur="1000"/>
                                        <p:tgtEl>
                                          <p:spTgt spid="32"/>
                                        </p:tgtEl>
                                      </p:cBhvr>
                                    </p:animEffect>
                                  </p:childTnLst>
                                </p:cTn>
                              </p:par>
                              <p:par>
                                <p:cTn id="40" presetID="5" presetClass="entr" presetSubtype="1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checkerboard(across)">
                                      <p:cBhvr>
                                        <p:cTn id="42" dur="1000"/>
                                        <p:tgtEl>
                                          <p:spTgt spid="45"/>
                                        </p:tgtEl>
                                      </p:cBhvr>
                                    </p:animEffect>
                                  </p:childTnLst>
                                </p:cTn>
                              </p:par>
                              <p:par>
                                <p:cTn id="43" presetID="5" presetClass="entr" presetSubtype="1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checkerboard(across)">
                                      <p:cBhvr>
                                        <p:cTn id="45" dur="1000"/>
                                        <p:tgtEl>
                                          <p:spTgt spid="39"/>
                                        </p:tgtEl>
                                      </p:cBhvr>
                                    </p:animEffect>
                                  </p:childTnLst>
                                </p:cTn>
                              </p:par>
                              <p:par>
                                <p:cTn id="46" presetID="5" presetClass="entr" presetSubtype="1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checkerboard(across)">
                                      <p:cBhvr>
                                        <p:cTn id="48" dur="1000"/>
                                        <p:tgtEl>
                                          <p:spTgt spid="29"/>
                                        </p:tgtEl>
                                      </p:cBhvr>
                                    </p:animEffect>
                                  </p:childTnLst>
                                </p:cTn>
                              </p:par>
                              <p:par>
                                <p:cTn id="49" presetID="5"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heckerboard(across)">
                                      <p:cBhvr>
                                        <p:cTn id="51" dur="1000"/>
                                        <p:tgtEl>
                                          <p:spTgt spid="26"/>
                                        </p:tgtEl>
                                      </p:cBhvr>
                                    </p:animEffect>
                                  </p:childTnLst>
                                </p:cTn>
                              </p:par>
                              <p:par>
                                <p:cTn id="52" presetID="5" presetClass="entr" presetSubtype="1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checkerboard(across)">
                                      <p:cBhvr>
                                        <p:cTn id="54" dur="1000"/>
                                        <p:tgtEl>
                                          <p:spTgt spid="42"/>
                                        </p:tgtEl>
                                      </p:cBhvr>
                                    </p:animEffect>
                                  </p:childTnLst>
                                </p:cTn>
                              </p:par>
                              <p:par>
                                <p:cTn id="55" presetID="5" presetClass="entr" presetSubtype="1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checkerboard(across)">
                                      <p:cBhvr>
                                        <p:cTn id="57" dur="1000"/>
                                        <p:tgtEl>
                                          <p:spTgt spid="21"/>
                                        </p:tgtEl>
                                      </p:cBhvr>
                                    </p:animEffect>
                                  </p:childTnLst>
                                </p:cTn>
                              </p:par>
                              <p:par>
                                <p:cTn id="58" presetID="5" presetClass="entr" presetSubtype="1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checkerboard(across)">
                                      <p:cBhvr>
                                        <p:cTn id="60" dur="1000"/>
                                        <p:tgtEl>
                                          <p:spTgt spid="25"/>
                                        </p:tgtEl>
                                      </p:cBhvr>
                                    </p:animEffect>
                                  </p:childTnLst>
                                </p:cTn>
                              </p:par>
                              <p:par>
                                <p:cTn id="61" presetID="5" presetClass="entr" presetSubtype="1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checkerboard(across)">
                                      <p:cBhvr>
                                        <p:cTn id="63" dur="1000"/>
                                        <p:tgtEl>
                                          <p:spTgt spid="50"/>
                                        </p:tgtEl>
                                      </p:cBhvr>
                                    </p:animEffect>
                                  </p:childTnLst>
                                </p:cTn>
                              </p:par>
                              <p:par>
                                <p:cTn id="64" presetID="3" presetClass="entr" presetSubtype="1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blinds(horizontal)">
                                      <p:cBhvr>
                                        <p:cTn id="66" dur="500"/>
                                        <p:tgtEl>
                                          <p:spTgt spid="16"/>
                                        </p:tgtEl>
                                      </p:cBhvr>
                                    </p:animEffect>
                                  </p:childTnLst>
                                </p:cTn>
                              </p:par>
                              <p:par>
                                <p:cTn id="67" presetID="3" presetClass="entr" presetSubtype="1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linds(horizontal)">
                                      <p:cBhvr>
                                        <p:cTn id="69" dur="500"/>
                                        <p:tgtEl>
                                          <p:spTgt spid="14"/>
                                        </p:tgtEl>
                                      </p:cBhvr>
                                    </p:animEffect>
                                  </p:childTnLst>
                                </p:cTn>
                              </p:par>
                              <p:par>
                                <p:cTn id="70" presetID="3" presetClass="entr" presetSubtype="1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blinds(horizontal)">
                                      <p:cBhvr>
                                        <p:cTn id="72" dur="500"/>
                                        <p:tgtEl>
                                          <p:spTgt spid="13"/>
                                        </p:tgtEl>
                                      </p:cBhvr>
                                    </p:animEffect>
                                  </p:childTnLst>
                                </p:cTn>
                              </p:par>
                              <p:par>
                                <p:cTn id="73" presetID="3" presetClass="entr" presetSubtype="1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blinds(horizontal)">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P spid="8" grpId="0" animBg="1"/>
      <p:bldP spid="9" grpId="0" animBg="1"/>
      <p:bldP spid="10" grpId="0" animBg="1"/>
      <p:bldP spid="11" grpId="0" animBg="1"/>
      <p:bldP spid="12" grpId="0" animBg="1"/>
      <p:bldP spid="15"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 inclusive</a:t>
            </a:r>
          </a:p>
          <a:p>
            <a:pPr marL="457200" lvl="5" indent="0">
              <a:lnSpc>
                <a:spcPct val="100000"/>
              </a:lnSpc>
              <a:buNone/>
            </a:pPr>
            <a:r>
              <a:rPr lang="en-US" sz="2400" dirty="0" smtClean="0"/>
              <a:t>- Publications 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51443" y="5495329"/>
            <a:ext cx="3698151" cy="12136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12438" y="5817292"/>
            <a:ext cx="1277276" cy="989215"/>
          </a:xfrm>
          <a:prstGeom prst="rect">
            <a:avLst/>
          </a:prstGeom>
        </p:spPr>
      </p:pic>
      <p:grpSp>
        <p:nvGrpSpPr>
          <p:cNvPr id="16" name="Group 15"/>
          <p:cNvGrpSpPr/>
          <p:nvPr/>
        </p:nvGrpSpPr>
        <p:grpSpPr>
          <a:xfrm>
            <a:off x="5081958" y="2046552"/>
            <a:ext cx="7031037" cy="1587394"/>
            <a:chOff x="5081958" y="2120292"/>
            <a:chExt cx="7031037" cy="1587394"/>
          </a:xfrm>
        </p:grpSpPr>
        <p:grpSp>
          <p:nvGrpSpPr>
            <p:cNvPr id="10" name="Group 9"/>
            <p:cNvGrpSpPr>
              <a:grpSpLocks noChangeAspect="1"/>
            </p:cNvGrpSpPr>
            <p:nvPr/>
          </p:nvGrpSpPr>
          <p:grpSpPr>
            <a:xfrm>
              <a:off x="5081958" y="3160535"/>
              <a:ext cx="4469514" cy="547151"/>
              <a:chOff x="8354028" y="3347983"/>
              <a:chExt cx="3467876" cy="424532"/>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11" name="Picture 10"/>
            <p:cNvPicPr>
              <a:picLocks noChangeAspect="1"/>
            </p:cNvPicPr>
            <p:nvPr/>
          </p:nvPicPr>
          <p:blipFill>
            <a:blip r:embed="rId7"/>
            <a:stretch>
              <a:fillRect/>
            </a:stretch>
          </p:blipFill>
          <p:spPr>
            <a:xfrm>
              <a:off x="9659027" y="2120292"/>
              <a:ext cx="2453968" cy="1485296"/>
            </a:xfrm>
            <a:prstGeom prst="rect">
              <a:avLst/>
            </a:prstGeom>
          </p:spPr>
        </p:pic>
      </p:grpSp>
      <p:grpSp>
        <p:nvGrpSpPr>
          <p:cNvPr id="17" name="Group 16"/>
          <p:cNvGrpSpPr/>
          <p:nvPr/>
        </p:nvGrpSpPr>
        <p:grpSpPr>
          <a:xfrm>
            <a:off x="6740729" y="3671664"/>
            <a:ext cx="4132356" cy="1705681"/>
            <a:chOff x="6740729" y="3730656"/>
            <a:chExt cx="4132356" cy="1705681"/>
          </a:xfrm>
        </p:grpSpPr>
        <p:pic>
          <p:nvPicPr>
            <p:cNvPr id="7" name="Picture 6"/>
            <p:cNvPicPr>
              <a:picLocks noChangeAspect="1"/>
            </p:cNvPicPr>
            <p:nvPr/>
          </p:nvPicPr>
          <p:blipFill>
            <a:blip r:embed="rId8"/>
            <a:stretch>
              <a:fillRect/>
            </a:stretch>
          </p:blipFill>
          <p:spPr>
            <a:xfrm>
              <a:off x="6740729" y="3896888"/>
              <a:ext cx="1778000" cy="54610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98844" y="3730656"/>
              <a:ext cx="2274241" cy="1705681"/>
            </a:xfrm>
            <a:prstGeom prst="rect">
              <a:avLst/>
            </a:prstGeom>
          </p:spPr>
        </p:pic>
      </p:grpSp>
      <p:grpSp>
        <p:nvGrpSpPr>
          <p:cNvPr id="15" name="Group 14"/>
          <p:cNvGrpSpPr/>
          <p:nvPr/>
        </p:nvGrpSpPr>
        <p:grpSpPr>
          <a:xfrm>
            <a:off x="4351076" y="1077049"/>
            <a:ext cx="4988881" cy="1488247"/>
            <a:chOff x="4351076" y="1077049"/>
            <a:chExt cx="4988881" cy="1488247"/>
          </a:xfrm>
        </p:grpSpPr>
        <p:pic>
          <p:nvPicPr>
            <p:cNvPr id="6" name="Picture 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351076" y="1518331"/>
              <a:ext cx="2609103" cy="1046965"/>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30040" y="1077049"/>
              <a:ext cx="2309917" cy="1488247"/>
            </a:xfrm>
            <a:prstGeom prst="rect">
              <a:avLst/>
            </a:prstGeom>
          </p:spPr>
        </p:pic>
      </p:gr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a:t>
            </a:r>
            <a:r>
              <a:rPr lang="en-US" sz="3600" dirty="0" smtClean="0"/>
              <a:t>Plot </a:t>
            </a:r>
            <a:r>
              <a:rPr lang="en-US" sz="3600" dirty="0" smtClean="0"/>
              <a:t>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9</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27679</TotalTime>
  <Words>2686</Words>
  <Application>Microsoft Macintosh PowerPoint</Application>
  <PresentationFormat>Widescreen</PresentationFormat>
  <Paragraphs>428</Paragraphs>
  <Slides>29</Slides>
  <Notes>27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540</cp:revision>
  <cp:lastPrinted>2016-02-25T18:28:38Z</cp:lastPrinted>
  <dcterms:created xsi:type="dcterms:W3CDTF">2015-09-15T19:51:47Z</dcterms:created>
  <dcterms:modified xsi:type="dcterms:W3CDTF">2016-02-25T19:01:11Z</dcterms:modified>
</cp:coreProperties>
</file>